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9"/>
  </p:notesMasterIdLst>
  <p:sldIdLst>
    <p:sldId id="258" r:id="rId2"/>
    <p:sldId id="256" r:id="rId3"/>
    <p:sldId id="272" r:id="rId4"/>
    <p:sldId id="259" r:id="rId5"/>
    <p:sldId id="262" r:id="rId6"/>
    <p:sldId id="260" r:id="rId7"/>
    <p:sldId id="295" r:id="rId8"/>
    <p:sldId id="296" r:id="rId9"/>
    <p:sldId id="297" r:id="rId10"/>
    <p:sldId id="314" r:id="rId11"/>
    <p:sldId id="298" r:id="rId12"/>
    <p:sldId id="299" r:id="rId13"/>
    <p:sldId id="301" r:id="rId14"/>
    <p:sldId id="302" r:id="rId15"/>
    <p:sldId id="303" r:id="rId16"/>
    <p:sldId id="304" r:id="rId17"/>
    <p:sldId id="271" r:id="rId18"/>
    <p:sldId id="266" r:id="rId19"/>
    <p:sldId id="307" r:id="rId20"/>
    <p:sldId id="306" r:id="rId21"/>
    <p:sldId id="310" r:id="rId22"/>
    <p:sldId id="311" r:id="rId23"/>
    <p:sldId id="312" r:id="rId24"/>
    <p:sldId id="313" r:id="rId25"/>
    <p:sldId id="308" r:id="rId26"/>
    <p:sldId id="309" r:id="rId27"/>
    <p:sldId id="278" r:id="rId28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30"/>
    </p:embeddedFont>
    <p:embeddedFont>
      <p:font typeface="Inconsolata" pitchFamily="1" charset="0"/>
      <p:regular r:id="rId31"/>
      <p:bold r:id="rId32"/>
    </p:embeddedFont>
    <p:embeddedFont>
      <p:font typeface="Pangolin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38EE3-2EBD-48BE-93E8-EE15F7679B22}">
  <a:tblStyle styleId="{0AA38EE3-2EBD-48BE-93E8-EE15F7679B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2E05F9-37DB-4D9C-BDE0-ABFEE54BA8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022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962850" y="876850"/>
            <a:ext cx="495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1pPr>
            <a:lvl2pPr marL="914400" lvl="1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2pPr>
            <a:lvl3pPr marL="1371600" lvl="2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3pPr>
            <a:lvl4pPr marL="1828800" lvl="3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4pPr>
            <a:lvl5pPr marL="2286000" lvl="4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5pPr>
            <a:lvl6pPr marL="2743200" lvl="5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6pPr>
            <a:lvl7pPr marL="3200400" lvl="6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7pPr>
            <a:lvl8pPr marL="3657600" lvl="7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8pPr>
            <a:lvl9pPr marL="4114800" lvl="8" indent="-419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66375" y="642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66375" y="1609350"/>
            <a:ext cx="3966600" cy="28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olaroid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ostit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postit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5" descr="notepad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lvl="1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lvl="2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lvl="3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lvl="4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lvl="5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lvl="6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lvl="7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lvl="8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866375" y="1023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Hello! </a:t>
            </a:r>
            <a:r>
              <a:rPr lang="en-IN" sz="3600" dirty="0"/>
              <a:t>We’re Team 7</a:t>
            </a:r>
            <a:endParaRPr sz="3600" dirty="0"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866375" y="1955748"/>
            <a:ext cx="39666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K. Sai Anand Vardhan - 18501A0125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R. Swapna - 18501A0146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Poojith</a:t>
            </a:r>
            <a:r>
              <a:rPr lang="en-US" dirty="0"/>
              <a:t> </a:t>
            </a:r>
            <a:r>
              <a:rPr lang="en-US" dirty="0" err="1"/>
              <a:t>Tatineni</a:t>
            </a:r>
            <a:r>
              <a:rPr lang="en-US" dirty="0"/>
              <a:t> - 18501A0144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K. Chandrasekhar - 18501A0123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L. Srinivasa Rao - 18501A0127</a:t>
            </a:r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/>
          <a:srcRect/>
          <a:stretch/>
        </p:blipFill>
        <p:spPr>
          <a:xfrm rot="122685">
            <a:off x="5487158" y="547376"/>
            <a:ext cx="2825099" cy="28250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C69FB0-71B2-46BE-ADC9-E142D0F0DE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D3C60-FF10-4605-A6E3-BDF0DC210875}"/>
              </a:ext>
            </a:extLst>
          </p:cNvPr>
          <p:cNvSpPr txBox="1"/>
          <p:nvPr/>
        </p:nvSpPr>
        <p:spPr>
          <a:xfrm>
            <a:off x="538640" y="774902"/>
            <a:ext cx="4290536" cy="31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0325" indent="45085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Total area of the building = </a:t>
            </a:r>
            <a:r>
              <a:rPr lang="en-IN" sz="1800" b="1" u="sng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264.3 m</a:t>
            </a:r>
            <a:r>
              <a:rPr lang="en-IN" sz="1800" b="1" u="sng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</a:p>
          <a:p>
            <a:pPr marR="60325" indent="450850" algn="just">
              <a:lnSpc>
                <a:spcPct val="110000"/>
              </a:lnSpc>
              <a:spcAft>
                <a:spcPts val="770"/>
              </a:spcAft>
            </a:pP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540385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Office 1 = 16.25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Office 2 = 16.25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Conference Hall = 34.21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Work Space = 34.21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Cafeteria = 16.1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endParaRPr lang="en-IN" dirty="0">
              <a:latin typeface="Pangolin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2EE27-0DD7-46AD-8FD3-13E32012F894}"/>
              </a:ext>
            </a:extLst>
          </p:cNvPr>
          <p:cNvSpPr txBox="1"/>
          <p:nvPr/>
        </p:nvSpPr>
        <p:spPr>
          <a:xfrm>
            <a:off x="5029200" y="774902"/>
            <a:ext cx="3028950" cy="324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Kitchen = 17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Hall = 16.8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Store Room = 16.42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Corridor = 54.74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Reception = 12.52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Washrooms = 10.16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Balcony = 14.3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  <a:p>
            <a:pPr marR="60325" indent="457200" algn="just">
              <a:lnSpc>
                <a:spcPct val="110000"/>
              </a:lnSpc>
              <a:spcAft>
                <a:spcPts val="770"/>
              </a:spcAft>
            </a:pPr>
            <a:r>
              <a:rPr lang="en-IN" sz="1800" dirty="0" err="1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Froye</a:t>
            </a:r>
            <a:r>
              <a:rPr lang="en-IN" sz="18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 = 5.34 m</a:t>
            </a:r>
            <a:r>
              <a:rPr lang="en-IN" sz="1800" baseline="30000" dirty="0">
                <a:solidFill>
                  <a:srgbClr val="000000"/>
                </a:solidFill>
                <a:effectLst/>
                <a:latin typeface="Pangolin" panose="020B0604020202020204" charset="0"/>
                <a:ea typeface="Times New Roman" panose="02020603050405020304" pitchFamily="18" charset="0"/>
              </a:rPr>
              <a:t>2</a:t>
            </a:r>
            <a:endParaRPr lang="en-IN" sz="1800" dirty="0">
              <a:solidFill>
                <a:srgbClr val="000000"/>
              </a:solidFill>
              <a:effectLst/>
              <a:latin typeface="Pangolin" panose="020B060402020202020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85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39625-71AD-488B-9C05-C9EECD7C9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4C5DB-93EE-4727-BCEA-EB61A3B13125}"/>
              </a:ext>
            </a:extLst>
          </p:cNvPr>
          <p:cNvSpPr txBox="1"/>
          <p:nvPr/>
        </p:nvSpPr>
        <p:spPr>
          <a:xfrm>
            <a:off x="798576" y="49228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latin typeface="Impact" panose="020B0806030902050204" pitchFamily="34" charset="0"/>
              </a:rPr>
              <a:t>Skeletal Structure</a:t>
            </a:r>
            <a:endParaRPr lang="en-IN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B43CB-F541-44E2-AFD2-B3454ECE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87" y="1200174"/>
            <a:ext cx="3989625" cy="31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0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8CE767-420D-446A-BD16-EE85E7479E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57A4A84-541A-4802-9766-B43F34896E38}"/>
              </a:ext>
            </a:extLst>
          </p:cNvPr>
          <p:cNvSpPr/>
          <p:nvPr/>
        </p:nvSpPr>
        <p:spPr>
          <a:xfrm>
            <a:off x="1136083" y="1413428"/>
            <a:ext cx="1677973" cy="7488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PLACING NODES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F76DFD8-32BF-43C1-A66F-9AFE25EAF913}"/>
              </a:ext>
            </a:extLst>
          </p:cNvPr>
          <p:cNvSpPr/>
          <p:nvPr/>
        </p:nvSpPr>
        <p:spPr>
          <a:xfrm>
            <a:off x="3853041" y="1389470"/>
            <a:ext cx="1677973" cy="748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CONNECTING BEAMS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87144B4-DF56-44FA-8334-D83D286D034A}"/>
              </a:ext>
            </a:extLst>
          </p:cNvPr>
          <p:cNvSpPr/>
          <p:nvPr/>
        </p:nvSpPr>
        <p:spPr>
          <a:xfrm>
            <a:off x="6544324" y="1365477"/>
            <a:ext cx="1851929" cy="771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TRANSLATIONAL REPEAT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3D6627-7A30-4C4B-B4E0-A8E022D678A2}"/>
              </a:ext>
            </a:extLst>
          </p:cNvPr>
          <p:cNvSpPr/>
          <p:nvPr/>
        </p:nvSpPr>
        <p:spPr>
          <a:xfrm>
            <a:off x="6716275" y="2638752"/>
            <a:ext cx="1682243" cy="771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ASSIGNING SUPPORTS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B5E886-7244-4B5C-B8D3-94FD9043A2A0}"/>
              </a:ext>
            </a:extLst>
          </p:cNvPr>
          <p:cNvSpPr/>
          <p:nvPr/>
        </p:nvSpPr>
        <p:spPr>
          <a:xfrm>
            <a:off x="3899147" y="2550753"/>
            <a:ext cx="1870038" cy="947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ASSIGNING PROPERTIES AND MATERIAL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5C2393-8325-42EE-B3D0-B3C377898FA5}"/>
              </a:ext>
            </a:extLst>
          </p:cNvPr>
          <p:cNvSpPr/>
          <p:nvPr/>
        </p:nvSpPr>
        <p:spPr>
          <a:xfrm>
            <a:off x="1157705" y="2652250"/>
            <a:ext cx="1620875" cy="748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APPLYING LOADS</a:t>
            </a:r>
          </a:p>
        </p:txBody>
      </p:sp>
      <p:sp>
        <p:nvSpPr>
          <p:cNvPr id="32" name="Flowchart: Extract 31">
            <a:extLst>
              <a:ext uri="{FF2B5EF4-FFF2-40B4-BE49-F238E27FC236}">
                <a16:creationId xmlns:a16="http://schemas.microsoft.com/office/drawing/2014/main" id="{5CA8886F-7F78-47B6-B7EC-8159D44D84A7}"/>
              </a:ext>
            </a:extLst>
          </p:cNvPr>
          <p:cNvSpPr/>
          <p:nvPr/>
        </p:nvSpPr>
        <p:spPr>
          <a:xfrm rot="10800000">
            <a:off x="3613494" y="4010067"/>
            <a:ext cx="2157065" cy="89985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AA20F-DD38-4624-ACF3-DC8EA0641328}"/>
              </a:ext>
            </a:extLst>
          </p:cNvPr>
          <p:cNvSpPr txBox="1"/>
          <p:nvPr/>
        </p:nvSpPr>
        <p:spPr>
          <a:xfrm>
            <a:off x="4114956" y="4149684"/>
            <a:ext cx="127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ANALYZING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AC975E-D59B-4A75-A9C5-7BCE39EF57F0}"/>
              </a:ext>
            </a:extLst>
          </p:cNvPr>
          <p:cNvSpPr/>
          <p:nvPr/>
        </p:nvSpPr>
        <p:spPr>
          <a:xfrm>
            <a:off x="2973242" y="1598605"/>
            <a:ext cx="746289" cy="34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E286822-62FD-40D7-A6BC-54D8262CEDE6}"/>
              </a:ext>
            </a:extLst>
          </p:cNvPr>
          <p:cNvSpPr/>
          <p:nvPr/>
        </p:nvSpPr>
        <p:spPr>
          <a:xfrm rot="5400000">
            <a:off x="7383060" y="2219514"/>
            <a:ext cx="373250" cy="337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B5C0289-E2E4-4F22-B61A-7C55DD376F61}"/>
              </a:ext>
            </a:extLst>
          </p:cNvPr>
          <p:cNvSpPr/>
          <p:nvPr/>
        </p:nvSpPr>
        <p:spPr>
          <a:xfrm rot="10800000">
            <a:off x="2965719" y="2829471"/>
            <a:ext cx="746289" cy="34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7001A20-2E55-48B4-A56D-EC56632FCC3B}"/>
              </a:ext>
            </a:extLst>
          </p:cNvPr>
          <p:cNvSpPr/>
          <p:nvPr/>
        </p:nvSpPr>
        <p:spPr>
          <a:xfrm rot="10800000">
            <a:off x="5838862" y="2791152"/>
            <a:ext cx="746289" cy="34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933B8E7-D41C-4D35-B217-81A2A74F1FA9}"/>
              </a:ext>
            </a:extLst>
          </p:cNvPr>
          <p:cNvSpPr/>
          <p:nvPr/>
        </p:nvSpPr>
        <p:spPr>
          <a:xfrm>
            <a:off x="5664524" y="1572238"/>
            <a:ext cx="746289" cy="34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AD2A62-2851-4C46-A56D-26C7C4A97F45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16200000" flipH="1">
            <a:off x="3025609" y="2343649"/>
            <a:ext cx="608951" cy="2723883"/>
          </a:xfrm>
          <a:prstGeom prst="bentConnector3">
            <a:avLst>
              <a:gd name="adj1" fmla="val 50000"/>
            </a:avLst>
          </a:prstGeom>
          <a:ln w="146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57B388-1454-470F-B97F-5C2480C2A396}"/>
              </a:ext>
            </a:extLst>
          </p:cNvPr>
          <p:cNvSpPr txBox="1"/>
          <p:nvPr/>
        </p:nvSpPr>
        <p:spPr>
          <a:xfrm>
            <a:off x="1873606" y="530207"/>
            <a:ext cx="5636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1"/>
                </a:solidFill>
                <a:latin typeface="Impact" panose="020B0806030902050204" pitchFamily="34" charset="0"/>
              </a:rPr>
              <a:t>Procedure to Create a Project in </a:t>
            </a:r>
            <a:r>
              <a:rPr lang="en-IN" sz="3200" dirty="0" err="1">
                <a:solidFill>
                  <a:schemeClr val="tx1"/>
                </a:solidFill>
                <a:latin typeface="Impact" panose="020B0806030902050204" pitchFamily="34" charset="0"/>
              </a:rPr>
              <a:t>Staad</a:t>
            </a:r>
            <a:r>
              <a:rPr lang="en-IN" sz="3200" dirty="0">
                <a:solidFill>
                  <a:schemeClr val="tx1"/>
                </a:solidFill>
                <a:latin typeface="Impact" panose="020B080603090205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52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BD2C5-3BD4-4B7E-989E-B0F5307066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5F488-392A-4E6A-8181-29D0A9A2A1F0}"/>
              </a:ext>
            </a:extLst>
          </p:cNvPr>
          <p:cNvSpPr txBox="1"/>
          <p:nvPr/>
        </p:nvSpPr>
        <p:spPr>
          <a:xfrm>
            <a:off x="715461" y="1575163"/>
            <a:ext cx="4572000" cy="199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Rectangular Section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Size of BEAM : 0.45m x 0.23m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Size of Column : 0.6m x 0.3m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cs typeface="Arial"/>
              <a:sym typeface="Pangolin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Thickness of Slab : 0.18m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Material : Concrete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26214-B12C-4635-83E3-46359D2185DF}"/>
              </a:ext>
            </a:extLst>
          </p:cNvPr>
          <p:cNvSpPr txBox="1"/>
          <p:nvPr/>
        </p:nvSpPr>
        <p:spPr>
          <a:xfrm>
            <a:off x="715461" y="471886"/>
            <a:ext cx="50667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cs typeface="Arial"/>
                <a:sym typeface="Arial"/>
              </a:rPr>
              <a:t>Component Properties</a:t>
            </a: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88;p20">
            <a:extLst>
              <a:ext uri="{FF2B5EF4-FFF2-40B4-BE49-F238E27FC236}">
                <a16:creationId xmlns:a16="http://schemas.microsoft.com/office/drawing/2014/main" id="{0030AC2C-7568-4DBF-A962-39A0A5C21C5C}"/>
              </a:ext>
            </a:extLst>
          </p:cNvPr>
          <p:cNvSpPr/>
          <p:nvPr/>
        </p:nvSpPr>
        <p:spPr>
          <a:xfrm>
            <a:off x="7080012" y="1049594"/>
            <a:ext cx="1281591" cy="129431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71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7E552-7C31-41D6-91EE-B12470A390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430BECF-7FBC-4F0D-BA1B-633B6D3929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8" y="214590"/>
            <a:ext cx="3698754" cy="2160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84B774-A6C2-4A48-B133-3CC8D30BD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8" y="2768252"/>
            <a:ext cx="3698753" cy="2160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830FAB0-4C42-4F9F-94A7-5FFE266EFA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00" y="208409"/>
            <a:ext cx="3698752" cy="4720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769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B1996-5D7D-4DE9-BB82-EA73D0F44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C8EB9-E34A-4EA6-831F-FFA5436FFE33}"/>
              </a:ext>
            </a:extLst>
          </p:cNvPr>
          <p:cNvSpPr txBox="1"/>
          <p:nvPr/>
        </p:nvSpPr>
        <p:spPr>
          <a:xfrm>
            <a:off x="832981" y="59642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Impact" panose="020B0806030902050204" pitchFamily="34" charset="0"/>
                <a:ea typeface="Inconsolata"/>
                <a:sym typeface="Inconsolata"/>
              </a:rPr>
              <a:t>Loads</a:t>
            </a:r>
            <a:endParaRPr lang="en-IN" dirty="0"/>
          </a:p>
        </p:txBody>
      </p:sp>
      <p:pic>
        <p:nvPicPr>
          <p:cNvPr id="11" name="Content Placeholder 3" descr="live ;oad.jpg">
            <a:extLst>
              <a:ext uri="{FF2B5EF4-FFF2-40B4-BE49-F238E27FC236}">
                <a16:creationId xmlns:a16="http://schemas.microsoft.com/office/drawing/2014/main" id="{B1FA1F4C-CE8D-4285-8636-CADA3E3F32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981" y="1251582"/>
            <a:ext cx="3960440" cy="31683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0E73A52F-2ED3-4BB0-934F-15AB26F117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981" y="1119642"/>
            <a:ext cx="3082132" cy="324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17D3D-6AE9-4768-86DB-A7CEEB55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307" y="1235869"/>
            <a:ext cx="1823998" cy="3238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5916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5B49C-7646-4E74-95F0-F6D519A4DE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6D2DB-36E8-450C-819D-3AA2B3A268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8318" y="816024"/>
            <a:ext cx="2983129" cy="3511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44A1A-E8EE-4FEA-A8EB-58ADD847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71" y="1120588"/>
            <a:ext cx="3668311" cy="29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91" name="Google Shape;191;p31" descr="Death_to_stock_communicate_hands_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3228">
            <a:off x="6804238" y="514461"/>
            <a:ext cx="1607232" cy="160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90F827-A609-411B-AD81-F70CA733762C}"/>
              </a:ext>
            </a:extLst>
          </p:cNvPr>
          <p:cNvSpPr txBox="1"/>
          <p:nvPr/>
        </p:nvSpPr>
        <p:spPr>
          <a:xfrm>
            <a:off x="704246" y="1565059"/>
            <a:ext cx="5689822" cy="2739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Pangolin"/>
              <a:buChar char="✗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Parameters such as strength of concrete, yield strength, clear cover etc.</a:t>
            </a:r>
          </a:p>
          <a:p>
            <a:pPr marL="457200" marR="0" lvl="0" indent="-330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Pangolin"/>
              <a:buChar char="✗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Assigned using codes IS456.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Pangolin"/>
              <a:buChar char="✗"/>
              <a:tabLst/>
              <a:defRPr/>
            </a:pPr>
            <a:r>
              <a:rPr kumimoji="0" lang="en-IN" sz="160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Concrete </a:t>
            </a:r>
            <a:r>
              <a:rPr kumimoji="0" lang="en-IN" sz="1600" i="1" u="sng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M20</a:t>
            </a:r>
            <a:r>
              <a:rPr kumimoji="0" lang="en-IN" sz="160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 Grade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Pangolin"/>
              <a:buChar char="✗"/>
              <a:tabLst/>
              <a:defRPr/>
            </a:pPr>
            <a:r>
              <a:rPr kumimoji="0" lang="en-IN" sz="160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Steel Reinforcement </a:t>
            </a:r>
            <a:r>
              <a:rPr kumimoji="0" lang="en-IN" sz="1600" i="1" u="sng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Fe415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Pangolin"/>
              <a:buChar char="✗"/>
              <a:tabLst/>
              <a:defRPr/>
            </a:pPr>
            <a:r>
              <a:rPr kumimoji="0" lang="en-IN" sz="160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Unit Weight of Concrete = 25 </a:t>
            </a:r>
            <a:r>
              <a:rPr kumimoji="0" lang="en-IN" sz="1600" i="0" u="none" strike="noStrike" kern="0" cap="none" spc="0" normalizeH="0" baseline="0" noProof="0" dirty="0" err="1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kN</a:t>
            </a:r>
            <a:r>
              <a:rPr kumimoji="0" lang="en-IN" sz="160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/m^3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Pangolin"/>
              <a:buChar char="✗"/>
              <a:tabLst/>
              <a:defRPr/>
            </a:pPr>
            <a:r>
              <a:rPr kumimoji="0" lang="en-IN" sz="160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Unit Weight of Masonry = 20 </a:t>
            </a:r>
            <a:r>
              <a:rPr kumimoji="0" lang="en-IN" sz="1600" i="0" u="none" strike="noStrike" kern="0" cap="none" spc="0" normalizeH="0" baseline="0" noProof="0" dirty="0" err="1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kN</a:t>
            </a:r>
            <a:r>
              <a:rPr kumimoji="0" lang="en-IN" sz="160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/m^3</a:t>
            </a:r>
          </a:p>
          <a:p>
            <a:pPr marL="457200" marR="0" lvl="0" indent="-330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Pangolin"/>
              <a:buChar char="✗"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sym typeface="Pangolin"/>
            </a:endParaRPr>
          </a:p>
          <a:p>
            <a:pPr marL="457200" marR="0" lvl="0" indent="-330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Pangolin"/>
              <a:buChar char="✗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sym typeface="Pangoli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CD86A-AFA0-48DC-9C34-E62578A51E23}"/>
              </a:ext>
            </a:extLst>
          </p:cNvPr>
          <p:cNvSpPr txBox="1"/>
          <p:nvPr/>
        </p:nvSpPr>
        <p:spPr>
          <a:xfrm>
            <a:off x="795402" y="6340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Impact" panose="020B0806030902050204" pitchFamily="34" charset="0"/>
                <a:ea typeface="Inconsolata"/>
                <a:cs typeface="Arial"/>
                <a:sym typeface="Inconsolata"/>
              </a:rPr>
              <a:t>Asssigning Parameters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 idx="4294967295"/>
          </p:nvPr>
        </p:nvSpPr>
        <p:spPr>
          <a:xfrm>
            <a:off x="761765" y="951977"/>
            <a:ext cx="7620469" cy="29310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>
                <a:solidFill>
                  <a:srgbClr val="FFC000"/>
                </a:solidFill>
                <a:highlight>
                  <a:srgbClr val="000000"/>
                </a:highlight>
                <a:latin typeface="Pangolin"/>
                <a:ea typeface="Pangolin"/>
                <a:cs typeface="Pangolin"/>
                <a:sym typeface="Pangolin"/>
              </a:rPr>
              <a:t>POST PROCESSING</a:t>
            </a:r>
            <a:endParaRPr sz="7200" dirty="0">
              <a:solidFill>
                <a:srgbClr val="FFC000"/>
              </a:solidFill>
              <a:highlight>
                <a:srgbClr val="000000"/>
              </a:highlight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B291D-377A-49CD-99CC-CE25FABC7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A00AD-208D-497D-9EC2-E28E0300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730" y="82151"/>
            <a:ext cx="2958611" cy="2221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2854B-4532-4637-95AC-FA238A3F5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09" y="82151"/>
            <a:ext cx="3322875" cy="2221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15511-ACC5-4F72-B82F-DCEA8F913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26" y="2695372"/>
            <a:ext cx="3250840" cy="2214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1BAE1B-D56F-43E9-8F72-55918EEF6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235" y="2571750"/>
            <a:ext cx="3250840" cy="2245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2C1C57-2EAD-484D-987B-6DD03F04F79A}"/>
              </a:ext>
            </a:extLst>
          </p:cNvPr>
          <p:cNvSpPr txBox="1"/>
          <p:nvPr/>
        </p:nvSpPr>
        <p:spPr>
          <a:xfrm>
            <a:off x="3276310" y="669739"/>
            <a:ext cx="844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B5394"/>
                </a:solidFill>
                <a:latin typeface="Pangolin"/>
                <a:sym typeface="Pangolin"/>
              </a:rPr>
              <a:t>PLATE</a:t>
            </a:r>
          </a:p>
          <a:p>
            <a:r>
              <a:rPr lang="en-IN" dirty="0">
                <a:solidFill>
                  <a:srgbClr val="0B5394"/>
                </a:solidFill>
                <a:latin typeface="Pangolin"/>
                <a:sym typeface="Pangolin"/>
              </a:rPr>
              <a:t>STRESS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2ED1E-F932-41C2-A5FB-F60EC2DEC68C}"/>
              </a:ext>
            </a:extLst>
          </p:cNvPr>
          <p:cNvSpPr txBox="1"/>
          <p:nvPr/>
        </p:nvSpPr>
        <p:spPr>
          <a:xfrm>
            <a:off x="4257531" y="1652929"/>
            <a:ext cx="1421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B5394"/>
                </a:solidFill>
                <a:latin typeface="Pangolin"/>
                <a:sym typeface="Pangolin"/>
              </a:rPr>
              <a:t>BEAM DISPLACEMENT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05DDF-DF70-48E4-9413-21FB1F2AA9E6}"/>
              </a:ext>
            </a:extLst>
          </p:cNvPr>
          <p:cNvSpPr txBox="1"/>
          <p:nvPr/>
        </p:nvSpPr>
        <p:spPr>
          <a:xfrm>
            <a:off x="3489100" y="2967352"/>
            <a:ext cx="647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B5394"/>
                </a:solidFill>
                <a:latin typeface="Pangolin"/>
                <a:sym typeface="Pangolin"/>
              </a:rPr>
              <a:t>BMD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559D9-A46B-4190-BB07-E8F11319BCF7}"/>
              </a:ext>
            </a:extLst>
          </p:cNvPr>
          <p:cNvSpPr txBox="1"/>
          <p:nvPr/>
        </p:nvSpPr>
        <p:spPr>
          <a:xfrm>
            <a:off x="5047603" y="4041080"/>
            <a:ext cx="695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B5394"/>
                </a:solidFill>
                <a:latin typeface="Pangolin"/>
                <a:sym typeface="Pangolin"/>
              </a:rPr>
              <a:t>SFD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773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AND ANALYSIS OF G+3 COMMERCIAL BUILDING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3B6315-CAA9-4841-A4A1-636BBE0824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Google Shape;163;p29">
            <a:extLst>
              <a:ext uri="{FF2B5EF4-FFF2-40B4-BE49-F238E27FC236}">
                <a16:creationId xmlns:a16="http://schemas.microsoft.com/office/drawing/2014/main" id="{832801E8-4555-4892-BCDA-20BB611D7E71}"/>
              </a:ext>
            </a:extLst>
          </p:cNvPr>
          <p:cNvSpPr txBox="1">
            <a:spLocks/>
          </p:cNvSpPr>
          <p:nvPr/>
        </p:nvSpPr>
        <p:spPr>
          <a:xfrm>
            <a:off x="768035" y="330267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en-IN" dirty="0">
                <a:latin typeface="Impact" panose="020B0806030902050204" pitchFamily="34" charset="0"/>
              </a:rPr>
              <a:t>Stress Behaviour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648D49-A8DD-441C-9D42-57561B112D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8035" y="1432148"/>
            <a:ext cx="7667812" cy="2880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442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E9485-85DA-4234-A992-54B81E75A1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90DBF-D4CC-4556-8050-8F26FBC516FC}"/>
              </a:ext>
            </a:extLst>
          </p:cNvPr>
          <p:cNvSpPr txBox="1"/>
          <p:nvPr/>
        </p:nvSpPr>
        <p:spPr>
          <a:xfrm>
            <a:off x="770351" y="62898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cs typeface="Arial"/>
                <a:sym typeface="Arial"/>
              </a:rPr>
              <a:t>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28829-7CA8-490E-99FF-EC23CCBF87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0351" y="1386783"/>
            <a:ext cx="3306071" cy="2369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F4847B7E-896B-4C6D-AC70-0D1DD73E33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7580" y="628988"/>
            <a:ext cx="3428365" cy="2369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B4574-FDD6-4656-9587-867BD2DB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381" y="2411729"/>
            <a:ext cx="3277198" cy="1944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45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2D467-3ACD-43EC-97D3-B395933A9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03D1C-6A74-49CE-A9D9-58E74AFEF142}"/>
              </a:ext>
            </a:extLst>
          </p:cNvPr>
          <p:cNvSpPr txBox="1"/>
          <p:nvPr/>
        </p:nvSpPr>
        <p:spPr>
          <a:xfrm>
            <a:off x="832980" y="634000"/>
            <a:ext cx="1935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cs typeface="Arial"/>
                <a:sym typeface="Arial"/>
              </a:rPr>
              <a:t>Foundation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DACED-16BC-4322-985B-094926803BD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1970" y="1600838"/>
            <a:ext cx="3732563" cy="252028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CB0636E-F7D2-47E3-969C-9A5E1E1C77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6954" y="1600836"/>
            <a:ext cx="3797037" cy="252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310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2D59B5-9849-46F8-9DCC-DE2364DF4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75D94-F865-42C3-896D-B9982E39DECC}"/>
              </a:ext>
            </a:extLst>
          </p:cNvPr>
          <p:cNvSpPr txBox="1"/>
          <p:nvPr/>
        </p:nvSpPr>
        <p:spPr>
          <a:xfrm>
            <a:off x="807929" y="62898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ISOLATED FOOTING</a:t>
            </a:r>
            <a:endParaRPr lang="en-IN" sz="2800" dirty="0">
              <a:latin typeface="Impact" panose="020B080603090205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872F8-BF07-4070-96F1-DF3EFF8AC3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5536" y="1394769"/>
            <a:ext cx="3636464" cy="2876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47D4A2C-B8C8-4B11-9A07-C07955ACA90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2253" y="1394769"/>
            <a:ext cx="3096211" cy="2876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6085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CA10B7-D883-4DD9-A33C-6ED6CE87B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4241B-56D9-447F-A486-2EBC311C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30" y="1680121"/>
            <a:ext cx="3618232" cy="162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F68D2-535E-403B-B341-52F6C302B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78" y="1336112"/>
            <a:ext cx="3092452" cy="24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5D5E-BC75-4498-83B9-EFD20F101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7640" y="1735750"/>
            <a:ext cx="4361154" cy="1159800"/>
          </a:xfrm>
        </p:spPr>
        <p:txBody>
          <a:bodyPr/>
          <a:lstStyle/>
          <a:p>
            <a:r>
              <a:rPr lang="en-IN" sz="4800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56995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D25CA-EF80-4EF9-BBCA-18926ABDAC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6363B-9F3A-47BC-955F-E2185A0D675D}"/>
              </a:ext>
            </a:extLst>
          </p:cNvPr>
          <p:cNvSpPr txBox="1"/>
          <p:nvPr/>
        </p:nvSpPr>
        <p:spPr>
          <a:xfrm>
            <a:off x="1058448" y="1039484"/>
            <a:ext cx="540498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Planning, analysis and design of g+3 commercial building was done. </a:t>
            </a:r>
          </a:p>
          <a:p>
            <a:pPr marL="342900" indent="-342900">
              <a:buFont typeface="+mj-lt"/>
              <a:buAutoNum type="arabicPeriod"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cs typeface="Arial"/>
              <a:sym typeface="Pangolin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 It's the g+3 building with parking in the basement.</a:t>
            </a:r>
          </a:p>
          <a:p>
            <a:pPr marL="342900" indent="-342900">
              <a:buFont typeface="+mj-lt"/>
              <a:buAutoNum type="arabicPeriod"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cs typeface="Arial"/>
              <a:sym typeface="Pangolin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The analysis and design were done according standard specifications using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staadpro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cs typeface="Arial"/>
              <a:sym typeface="Pangolin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 Deflection and shear tests are checked for beams, columns and slabs. </a:t>
            </a:r>
          </a:p>
          <a:p>
            <a:pPr marL="342900" indent="-342900">
              <a:buFont typeface="+mj-lt"/>
              <a:buAutoNum type="arabicPeriod"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cs typeface="Arial"/>
              <a:sym typeface="Pangolin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cs typeface="Arial"/>
                <a:sym typeface="Pangolin"/>
              </a:rPr>
              <a:t> The tests proved to be safe.</a:t>
            </a:r>
          </a:p>
          <a:p>
            <a:pPr marL="342900" indent="-342900">
              <a:buFont typeface="+mj-lt"/>
              <a:buAutoNum type="arabicPeriod"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cs typeface="Arial"/>
              <a:sym typeface="Pango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397D2-5397-4A2B-893E-7507C6DD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415" y="2657474"/>
            <a:ext cx="2596935" cy="16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4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 idx="4294967295"/>
          </p:nvPr>
        </p:nvSpPr>
        <p:spPr>
          <a:xfrm>
            <a:off x="866375" y="1023310"/>
            <a:ext cx="415656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sp>
        <p:nvSpPr>
          <p:cNvPr id="278" name="Google Shape;278;p38"/>
          <p:cNvSpPr txBox="1">
            <a:spLocks noGrp="1"/>
          </p:cNvSpPr>
          <p:nvPr>
            <p:ph type="body" idx="4294967295"/>
          </p:nvPr>
        </p:nvSpPr>
        <p:spPr>
          <a:xfrm>
            <a:off x="866375" y="1955748"/>
            <a:ext cx="39666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79" name="Google Shape;279;p38"/>
          <p:cNvSpPr/>
          <p:nvPr/>
        </p:nvSpPr>
        <p:spPr>
          <a:xfrm>
            <a:off x="5875463" y="1578259"/>
            <a:ext cx="1934246" cy="1786513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 idx="4294967295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mpact" panose="020B0806030902050204" pitchFamily="34" charset="0"/>
              </a:rPr>
              <a:t>Intent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1" name="Google Shape;201;p32"/>
          <p:cNvSpPr/>
          <p:nvPr/>
        </p:nvSpPr>
        <p:spPr>
          <a:xfrm>
            <a:off x="7129125" y="1020552"/>
            <a:ext cx="1245054" cy="129469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F0AA2-4958-4B3A-8E70-33618406D788}"/>
              </a:ext>
            </a:extLst>
          </p:cNvPr>
          <p:cNvSpPr txBox="1"/>
          <p:nvPr/>
        </p:nvSpPr>
        <p:spPr>
          <a:xfrm>
            <a:off x="769821" y="1559517"/>
            <a:ext cx="4572000" cy="273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Draft the layout of the proposed commercial building using AutoCAD.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sym typeface="Pangolin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Design the structure using STAAD Pro V8i.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sym typeface="Pangolin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Pangolin"/>
                <a:sym typeface="Pangolin"/>
              </a:rPr>
              <a:t> Analysis include footing, columns, beams, slabs, staircase.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Pangolin"/>
              <a:sym typeface="Pango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1604052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3315B-1A84-44B6-A098-B6DF75E207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8816" y="381885"/>
            <a:ext cx="6186368" cy="43797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ctrTitle" idx="4294967295"/>
          </p:nvPr>
        </p:nvSpPr>
        <p:spPr>
          <a:xfrm>
            <a:off x="948880" y="760390"/>
            <a:ext cx="3551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IN" sz="4000" b="0" i="0" u="none" strike="noStrike" kern="1200" cap="none" spc="0" normalizeH="0" baseline="0" noProof="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Structure Specifications</a:t>
            </a:r>
            <a:endParaRPr lang="en-IN" sz="7200" dirty="0"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1811C-AF45-4422-B180-C07F66B6E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95" y="1340290"/>
            <a:ext cx="3386667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1105090" y="1425490"/>
            <a:ext cx="495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Font typeface="+mj-lt"/>
              <a:buAutoNum type="arabicPeriod"/>
            </a:pPr>
            <a:r>
              <a:rPr lang="en-IN" sz="2000" b="1" dirty="0"/>
              <a:t>Type of Structure : Multi-Storeyed Rigid Jointed Frame</a:t>
            </a:r>
          </a:p>
          <a:p>
            <a:pPr indent="-457200">
              <a:buFont typeface="+mj-lt"/>
              <a:buAutoNum type="arabicPeriod"/>
            </a:pPr>
            <a:r>
              <a:rPr lang="en-IN" sz="2000" b="1" dirty="0"/>
              <a:t>No. Storeys : 4 – G+3</a:t>
            </a:r>
          </a:p>
          <a:p>
            <a:pPr indent="-457200">
              <a:buFont typeface="+mj-lt"/>
              <a:buAutoNum type="arabicPeriod"/>
            </a:pPr>
            <a:r>
              <a:rPr lang="en-IN" sz="2000" b="1" dirty="0"/>
              <a:t>Floor to Floor Height : 3.1m</a:t>
            </a:r>
          </a:p>
          <a:p>
            <a:pPr indent="-457200">
              <a:buFont typeface="+mj-lt"/>
              <a:buAutoNum type="arabicPeriod"/>
            </a:pPr>
            <a:r>
              <a:rPr lang="en-IN" sz="2000" b="1" dirty="0"/>
              <a:t>External Walls : 230 mm</a:t>
            </a:r>
          </a:p>
          <a:p>
            <a:pPr indent="-457200">
              <a:buFont typeface="+mj-lt"/>
              <a:buAutoNum type="arabicPeriod"/>
            </a:pPr>
            <a:r>
              <a:rPr lang="en-IN" sz="2000" b="1" dirty="0"/>
              <a:t>Internal Walls : 150 mm</a:t>
            </a:r>
          </a:p>
          <a:p>
            <a:pPr indent="-457200">
              <a:buFont typeface="+mj-lt"/>
              <a:buAutoNum type="arabicPeriod"/>
            </a:pPr>
            <a:r>
              <a:rPr lang="en-IN" sz="2000" b="1" dirty="0"/>
              <a:t>Bearing Capacity of Soil : 200N/mm</a:t>
            </a:r>
            <a:r>
              <a:rPr lang="en-IN" sz="2000" b="1" baseline="30000" dirty="0"/>
              <a:t>2</a:t>
            </a:r>
            <a:endParaRPr lang="en-IN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7080012" y="1049594"/>
            <a:ext cx="1281591" cy="129431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44154-8864-474F-B3AA-05C86919EB83}"/>
              </a:ext>
            </a:extLst>
          </p:cNvPr>
          <p:cNvSpPr txBox="1"/>
          <p:nvPr/>
        </p:nvSpPr>
        <p:spPr>
          <a:xfrm>
            <a:off x="1206690" y="66053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latin typeface="Impact" panose="020B0806030902050204" pitchFamily="34" charset="0"/>
                <a:ea typeface="Inconsolata" pitchFamily="1" charset="0"/>
              </a:rPr>
              <a:t>G+3 DATA</a:t>
            </a:r>
            <a:endParaRPr lang="en-IN" sz="2800" dirty="0">
              <a:latin typeface="Impact" panose="020B0806030902050204" pitchFamily="34" charset="0"/>
              <a:ea typeface="Inconsolata" pitchFamily="1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410E2-B5B6-4113-AA51-3326A57BB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FF38D-B49E-497C-B8BC-FCFCD7110276}"/>
              </a:ext>
            </a:extLst>
          </p:cNvPr>
          <p:cNvSpPr txBox="1"/>
          <p:nvPr/>
        </p:nvSpPr>
        <p:spPr>
          <a:xfrm>
            <a:off x="981456" y="50448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latin typeface="Impact" panose="020B0806030902050204" pitchFamily="34" charset="0"/>
              </a:rPr>
              <a:t>Plan</a:t>
            </a:r>
            <a:endParaRPr lang="en-IN" sz="4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AFD8EEE-406D-45F4-BE5F-797C4375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86000" y="911392"/>
            <a:ext cx="4572000" cy="3320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054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274713-76BE-4A07-BA29-FC868FB48C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B24D9-F057-46D2-A619-47AFC32C3AC5}"/>
              </a:ext>
            </a:extLst>
          </p:cNvPr>
          <p:cNvSpPr txBox="1"/>
          <p:nvPr/>
        </p:nvSpPr>
        <p:spPr>
          <a:xfrm>
            <a:off x="871728" y="480096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latin typeface="Impact" panose="020B0806030902050204" pitchFamily="34" charset="0"/>
              </a:rPr>
              <a:t>Elevation</a:t>
            </a:r>
            <a:endParaRPr lang="en-IN" sz="40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BA55BB1-CB83-46F5-8109-5B47853D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3474" y="1187982"/>
            <a:ext cx="5217052" cy="3042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011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C893C-9DDB-4813-AD6B-CF5AF7088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25348-854B-4610-8A39-641057956639}"/>
              </a:ext>
            </a:extLst>
          </p:cNvPr>
          <p:cNvSpPr txBox="1"/>
          <p:nvPr/>
        </p:nvSpPr>
        <p:spPr>
          <a:xfrm>
            <a:off x="786384" y="49228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latin typeface="Impact" panose="020B0806030902050204" pitchFamily="34" charset="0"/>
              </a:rPr>
              <a:t>Centre Line Diagram</a:t>
            </a:r>
            <a:endParaRPr lang="en-IN" sz="4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6779B05-E430-488A-ACD0-48A3DB3A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340" y="1297543"/>
            <a:ext cx="3392710" cy="2657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245F7-82A4-46B8-8A65-6511051E9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96" y="1297543"/>
            <a:ext cx="3081664" cy="2657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000862"/>
      </p:ext>
    </p:extLst>
  </p:cSld>
  <p:clrMapOvr>
    <a:masterClrMapping/>
  </p:clrMapOvr>
</p:sld>
</file>

<file path=ppt/theme/theme1.xml><?xml version="1.0" encoding="utf-8"?>
<a:theme xmlns:a="http://schemas.openxmlformats.org/drawingml/2006/main" name="Jaques template">
  <a:themeElements>
    <a:clrScheme name="Custom 347">
      <a:dk1>
        <a:srgbClr val="434343"/>
      </a:dk1>
      <a:lt1>
        <a:srgbClr val="FFFFFF"/>
      </a:lt1>
      <a:dk2>
        <a:srgbClr val="0B5394"/>
      </a:dk2>
      <a:lt2>
        <a:srgbClr val="D5DDE4"/>
      </a:lt2>
      <a:accent1>
        <a:srgbClr val="55AAEE"/>
      </a:accent1>
      <a:accent2>
        <a:srgbClr val="FFBA3F"/>
      </a:accent2>
      <a:accent3>
        <a:srgbClr val="BDE06C"/>
      </a:accent3>
      <a:accent4>
        <a:srgbClr val="6AD8D6"/>
      </a:accent4>
      <a:accent5>
        <a:srgbClr val="AE98E4"/>
      </a:accent5>
      <a:accent6>
        <a:srgbClr val="F55A5A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397</Words>
  <Application>Microsoft Office PowerPoint</Application>
  <PresentationFormat>On-screen Show (16:9)</PresentationFormat>
  <Paragraphs>109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Impact</vt:lpstr>
      <vt:lpstr>Inconsolata</vt:lpstr>
      <vt:lpstr>Arial</vt:lpstr>
      <vt:lpstr>Pangolin</vt:lpstr>
      <vt:lpstr>Jaques template</vt:lpstr>
      <vt:lpstr>Hello! We’re Team 7</vt:lpstr>
      <vt:lpstr>DESIGN AND ANALYSIS OF G+3 COMMERCIAL BUILDING</vt:lpstr>
      <vt:lpstr>Intent</vt:lpstr>
      <vt:lpstr>PowerPoint Presentation</vt:lpstr>
      <vt:lpstr>Structure 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 We’re Team 7</dc:title>
  <dc:creator>Sai Anand Vardhan</dc:creator>
  <cp:lastModifiedBy>Sai Anand Vardhan</cp:lastModifiedBy>
  <cp:revision>16</cp:revision>
  <dcterms:modified xsi:type="dcterms:W3CDTF">2021-12-23T08:02:10Z</dcterms:modified>
</cp:coreProperties>
</file>